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3A_6BE25620.xml" ContentType="application/vnd.ms-powerpoint.comments+xml"/>
  <Override PartName="/ppt/comments/modernComment_13B_FE8A38AF.xml" ContentType="application/vnd.ms-powerpoint.comments+xml"/>
  <Override PartName="/ppt/comments/modernComment_146_8D556D22.xml" ContentType="application/vnd.ms-powerpoint.comments+xml"/>
  <Override PartName="/ppt/comments/modernComment_151_3130299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38" r:id="rId4"/>
    <p:sldId id="309" r:id="rId5"/>
    <p:sldId id="312" r:id="rId6"/>
    <p:sldId id="310" r:id="rId7"/>
    <p:sldId id="311" r:id="rId8"/>
    <p:sldId id="313" r:id="rId9"/>
    <p:sldId id="314" r:id="rId10"/>
    <p:sldId id="357" r:id="rId11"/>
    <p:sldId id="315" r:id="rId12"/>
    <p:sldId id="316" r:id="rId13"/>
    <p:sldId id="358" r:id="rId14"/>
    <p:sldId id="339" r:id="rId15"/>
    <p:sldId id="322" r:id="rId16"/>
    <p:sldId id="325" r:id="rId17"/>
    <p:sldId id="326" r:id="rId18"/>
    <p:sldId id="327" r:id="rId19"/>
    <p:sldId id="328" r:id="rId20"/>
    <p:sldId id="324" r:id="rId21"/>
    <p:sldId id="329" r:id="rId22"/>
    <p:sldId id="340" r:id="rId23"/>
    <p:sldId id="332" r:id="rId24"/>
    <p:sldId id="333" r:id="rId25"/>
    <p:sldId id="348" r:id="rId26"/>
    <p:sldId id="330" r:id="rId27"/>
    <p:sldId id="345" r:id="rId28"/>
    <p:sldId id="346" r:id="rId29"/>
    <p:sldId id="347" r:id="rId30"/>
    <p:sldId id="341" r:id="rId31"/>
    <p:sldId id="319" r:id="rId32"/>
    <p:sldId id="335" r:id="rId33"/>
    <p:sldId id="344" r:id="rId34"/>
    <p:sldId id="336" r:id="rId35"/>
    <p:sldId id="337" r:id="rId36"/>
    <p:sldId id="350" r:id="rId37"/>
    <p:sldId id="351" r:id="rId38"/>
    <p:sldId id="352" r:id="rId39"/>
    <p:sldId id="353" r:id="rId40"/>
    <p:sldId id="354" r:id="rId41"/>
    <p:sldId id="355" r:id="rId42"/>
    <p:sldId id="343" r:id="rId43"/>
    <p:sldId id="356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919A85-5002-F8AE-9B22-8F86ED000530}" name="carcassi fausto" initials="cf" userId="S::carcassi.fausto@bwstaff.de::419f3c66-ad54-4b3f-9dd9-37abae0606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1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93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3A_6BE256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16D20E-9ADC-4C0C-A127-837CA3EDCF15}" authorId="{6A919A85-5002-F8AE-9B22-8F86ED000530}" created="2023-07-08T19:51:36.97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9995296" sldId="314"/>
      <ac:picMk id="5" creationId="{B5E09061-04EC-EB7C-6A1D-B4AFB791F8A9}"/>
    </ac:deMkLst>
    <p188:txBody>
      <a:bodyPr/>
      <a:lstStyle/>
      <a:p>
        <a:r>
          <a:rPr lang="en-DE"/>
          <a:t>What does this picture portray?</a:t>
        </a:r>
      </a:p>
    </p188:txBody>
  </p188:cm>
</p188:cmLst>
</file>

<file path=ppt/comments/modernComment_13B_FE8A38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CCFC6B-100A-466F-BC3F-3BF32120169A}" authorId="{6A919A85-5002-F8AE-9B22-8F86ED000530}" created="2023-07-08T19:51:54.39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70471343" sldId="315"/>
      <ac:spMk id="3" creationId="{034AF3A0-65E5-A9C0-7F58-A32BEE1F82B1}"/>
      <ac:txMk cp="147" len="32">
        <ac:context len="304" hash="4263298011"/>
      </ac:txMk>
    </ac:txMkLst>
    <p188:pos x="4345270" y="3150282"/>
    <p188:txBody>
      <a:bodyPr/>
      <a:lstStyle/>
      <a:p>
        <a:r>
          <a:rPr lang="en-DE"/>
          <a:t>Refresh on this</a:t>
        </a:r>
      </a:p>
    </p188:txBody>
  </p188:cm>
</p188:cmLst>
</file>

<file path=ppt/comments/modernComment_146_8D556D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73BC23-2DD6-4AE1-8B21-06E90D1897B7}" authorId="{6A919A85-5002-F8AE-9B22-8F86ED000530}" created="2023-07-08T19:52:46.4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71185954" sldId="326"/>
      <ac:picMk id="8" creationId="{848B9A5F-CAD6-EA1B-2625-DF6A9B2B01D3}"/>
    </ac:deMkLst>
    <p188:txBody>
      <a:bodyPr/>
      <a:lstStyle/>
      <a:p>
        <a:r>
          <a:rPr lang="en-DE"/>
          <a:t>This returns "one" if S is a singleton and "two" otherwise</a:t>
        </a:r>
      </a:p>
    </p188:txBody>
  </p188:cm>
</p188:cmLst>
</file>

<file path=ppt/comments/modernComment_151_313029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1D8226-024D-4E0E-929C-2164C2975494}" authorId="{6A919A85-5002-F8AE-9B22-8F86ED000530}" created="2023-07-08T22:03:17.4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25239959" sldId="337"/>
      <ac:spMk id="3" creationId="{BB8DE953-D8A4-CC3D-E1BC-9369777B2393}"/>
      <ac:txMk cp="0" len="16">
        <ac:context len="293" hash="917302818"/>
      </ac:txMk>
    </ac:txMkLst>
    <p188:pos x="4233074" y="177079"/>
    <p188:txBody>
      <a:bodyPr/>
      <a:lstStyle/>
      <a:p>
        <a:r>
          <a:rPr lang="en-DE"/>
          <a:t>SLIDE TO FINISH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53CCA-C154-4C2A-AEFE-CC2D929D183B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AF2-866C-4B9D-AF04-DA0C179C13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6260-0FB1-4E48-A417-C9D5A35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3B01-5E98-47AA-90A0-F242C839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DA13-2853-4607-80AC-F095D4AB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EB4-C0E7-4A92-BF02-30866F8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E0D-0677-427E-A19E-FFEE3AE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890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BAC-EDC2-40DF-9C70-C2C3D09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4143-6516-4F7F-B914-3CA8CBD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38B5C-215A-4AFB-BCFA-01D7DB7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3D5C8-2B11-4BF7-B994-9AFBCC0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CA5F-1FBF-4977-9B85-AD51297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D12D6-A001-47B0-B5C0-E4F868DBD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BB47-9E18-43FB-A5ED-A89D117F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D97C6-0BFC-4466-89ED-B90F582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0218-24B3-4EF0-887D-75081725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BE0F-D314-4C66-8A1A-45AB799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0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9BDA-2223-4072-A33C-2932510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BCC7-35B6-4B87-B3D6-849E5B24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62A4-C028-490C-9BBA-CDA64761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D682-3089-465F-AFEC-9ABC580A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1AA8-6793-4D9D-BE87-9893D71B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60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6DF8-E1E3-4AA8-9041-C2EC2DFE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1762-686F-4858-9CDB-93883B82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66B6-1E3E-46F4-A85B-52EF6E5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DFA4-DD4D-4E4E-B505-FF129A1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4F72-B4DB-4508-9A02-0FE823AA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5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7367-3847-4F9B-97BE-F1FA19F8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E194-ED46-407F-BA51-4E8F7C65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BD3-2612-410E-91AD-1BF187B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1BE8A-A150-456E-AE42-54D977D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84C7-1E6D-44DE-B0C9-B3345E7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0AC8-F74A-4AE8-8FE7-F14AB39E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67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94D-DCF1-4F33-9310-E6A26C1F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5F88-42E0-4D3C-BBE7-F1723D3B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52408-2148-4EE5-B320-00D3E51F0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E8F7-A745-4333-B8CA-03D854F9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6E82E-36E1-4722-A251-45F60B71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EDEC-F5AE-4DB0-9A2B-908CFCC3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C726A-3271-45D2-A025-8E5167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42EDC-B302-4851-A2E4-A4DB78F7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28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041-E555-481A-8EAE-7A11486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FAA3-FAB8-4D70-8330-4AAEB57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12BF0-8812-4FD1-AD8C-1587BFAB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A54B-8E5F-49AA-8D5E-9119A963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5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10AB-5E38-4768-BE1A-E158906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94C2A-0E37-479D-8FF3-FCFC849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A046-ECDA-43B8-ADAA-2EFDEC35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9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6CC-D4AC-41D8-B53C-2D799B7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53B6-DBF0-4798-B8C1-A54D0E47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7FA6-0256-429A-BFE1-9C7763428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8A1A-4C5A-4EFD-880D-17DF0E82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CB47-A734-4834-992B-2BBB15D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9D9AE-3D36-4CA5-A241-33B974B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61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DB5-2B31-4B90-898F-EF6342A7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E8274-2057-4A1F-ADC6-7F4B9823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3BA8A-0A21-49AE-B1D5-B1FBD296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7C027-CFD3-49E2-8087-346F432E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0F18-65ED-45AF-92B0-C8ADD33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7D0BB-4E30-4D4B-98C0-4D2172E3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8D32-E9AF-40D5-9668-F89D585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EEBE-5E3F-4C38-8B78-A54DE516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458C-8E35-4C74-9580-99D5C34BE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4CEEB-4757-4CEF-A2B8-DD5B351715CD}" type="datetimeFigureOut">
              <a:rPr lang="en-DE" smtClean="0"/>
              <a:t>11/08/2023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C748-B882-4EC3-90FE-18B8FCC1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FC77-59D9-428F-8080-F5DEF429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973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B_FE8A38AF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46_8D556D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151_3130299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3A_6BE2562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0A97-26E4-9C22-9BD6-81A525EF9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Part IV</a:t>
            </a:r>
            <a:br>
              <a:rPr lang="en-US" u="sng" dirty="0"/>
            </a:br>
            <a:r>
              <a:rPr lang="en-US" sz="4800" dirty="0"/>
              <a:t>Case studies</a:t>
            </a:r>
            <a:endParaRPr lang="en-DE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689-F67B-A624-CC5D-04727C31A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Fausto Carcassi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2A0CF-BF32-BC6A-4D46-17320562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5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079C688F-029F-75BA-3529-1E542BCB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7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F735-19C9-C644-396B-956B8755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overextension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A9A3-C684-07A7-6AF6-FE4360511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Children learn a larger category than the true ones. “Uncle”: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B5A8E-FDA2-1766-502A-CDAA6CE1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FF2AA-6B2D-EE80-890F-A07A38B8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6" y="2518561"/>
            <a:ext cx="10295467" cy="409866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86B501-6EAC-4CA8-044C-823038E95056}"/>
              </a:ext>
            </a:extLst>
          </p:cNvPr>
          <p:cNvSpPr/>
          <p:nvPr/>
        </p:nvSpPr>
        <p:spPr>
          <a:xfrm>
            <a:off x="1054705" y="2602895"/>
            <a:ext cx="4988076" cy="1751391"/>
          </a:xfrm>
          <a:custGeom>
            <a:avLst/>
            <a:gdLst>
              <a:gd name="connsiteX0" fmla="*/ 483809 w 4988076"/>
              <a:gd name="connsiteY0" fmla="*/ 4838 h 1751391"/>
              <a:gd name="connsiteX1" fmla="*/ 4944533 w 4988076"/>
              <a:gd name="connsiteY1" fmla="*/ 0 h 1751391"/>
              <a:gd name="connsiteX2" fmla="*/ 4988076 w 4988076"/>
              <a:gd name="connsiteY2" fmla="*/ 1751391 h 1751391"/>
              <a:gd name="connsiteX3" fmla="*/ 14514 w 4988076"/>
              <a:gd name="connsiteY3" fmla="*/ 1751391 h 1751391"/>
              <a:gd name="connsiteX4" fmla="*/ 0 w 4988076"/>
              <a:gd name="connsiteY4" fmla="*/ 904724 h 1751391"/>
              <a:gd name="connsiteX5" fmla="*/ 454781 w 4988076"/>
              <a:gd name="connsiteY5" fmla="*/ 890210 h 1751391"/>
              <a:gd name="connsiteX6" fmla="*/ 483809 w 4988076"/>
              <a:gd name="connsiteY6" fmla="*/ 4838 h 175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8076" h="1751391">
                <a:moveTo>
                  <a:pt x="483809" y="4838"/>
                </a:moveTo>
                <a:lnTo>
                  <a:pt x="4944533" y="0"/>
                </a:lnTo>
                <a:lnTo>
                  <a:pt x="4988076" y="1751391"/>
                </a:lnTo>
                <a:lnTo>
                  <a:pt x="14514" y="1751391"/>
                </a:lnTo>
                <a:lnTo>
                  <a:pt x="0" y="904724"/>
                </a:lnTo>
                <a:lnTo>
                  <a:pt x="454781" y="890210"/>
                </a:lnTo>
                <a:lnTo>
                  <a:pt x="483809" y="48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3C4A2C7-F92A-C14C-2C72-94F73CB8D411}"/>
              </a:ext>
            </a:extLst>
          </p:cNvPr>
          <p:cNvSpPr/>
          <p:nvPr/>
        </p:nvSpPr>
        <p:spPr>
          <a:xfrm>
            <a:off x="1054705" y="4461216"/>
            <a:ext cx="4988076" cy="1673490"/>
          </a:xfrm>
          <a:custGeom>
            <a:avLst/>
            <a:gdLst>
              <a:gd name="connsiteX0" fmla="*/ 483809 w 4988076"/>
              <a:gd name="connsiteY0" fmla="*/ 4838 h 1751391"/>
              <a:gd name="connsiteX1" fmla="*/ 4944533 w 4988076"/>
              <a:gd name="connsiteY1" fmla="*/ 0 h 1751391"/>
              <a:gd name="connsiteX2" fmla="*/ 4988076 w 4988076"/>
              <a:gd name="connsiteY2" fmla="*/ 1751391 h 1751391"/>
              <a:gd name="connsiteX3" fmla="*/ 14514 w 4988076"/>
              <a:gd name="connsiteY3" fmla="*/ 1751391 h 1751391"/>
              <a:gd name="connsiteX4" fmla="*/ 0 w 4988076"/>
              <a:gd name="connsiteY4" fmla="*/ 904724 h 1751391"/>
              <a:gd name="connsiteX5" fmla="*/ 454781 w 4988076"/>
              <a:gd name="connsiteY5" fmla="*/ 890210 h 1751391"/>
              <a:gd name="connsiteX6" fmla="*/ 483809 w 4988076"/>
              <a:gd name="connsiteY6" fmla="*/ 4838 h 175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8076" h="1751391">
                <a:moveTo>
                  <a:pt x="483809" y="4838"/>
                </a:moveTo>
                <a:lnTo>
                  <a:pt x="4944533" y="0"/>
                </a:lnTo>
                <a:lnTo>
                  <a:pt x="4988076" y="1751391"/>
                </a:lnTo>
                <a:lnTo>
                  <a:pt x="14514" y="1751391"/>
                </a:lnTo>
                <a:lnTo>
                  <a:pt x="0" y="904724"/>
                </a:lnTo>
                <a:lnTo>
                  <a:pt x="454781" y="890210"/>
                </a:lnTo>
                <a:lnTo>
                  <a:pt x="483809" y="48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66ADCF-B2BE-A48E-B043-90C501B5A7E1}"/>
              </a:ext>
            </a:extLst>
          </p:cNvPr>
          <p:cNvSpPr/>
          <p:nvPr/>
        </p:nvSpPr>
        <p:spPr>
          <a:xfrm>
            <a:off x="6195181" y="4461216"/>
            <a:ext cx="4988076" cy="1673490"/>
          </a:xfrm>
          <a:custGeom>
            <a:avLst/>
            <a:gdLst>
              <a:gd name="connsiteX0" fmla="*/ 483809 w 4988076"/>
              <a:gd name="connsiteY0" fmla="*/ 4838 h 1751391"/>
              <a:gd name="connsiteX1" fmla="*/ 4944533 w 4988076"/>
              <a:gd name="connsiteY1" fmla="*/ 0 h 1751391"/>
              <a:gd name="connsiteX2" fmla="*/ 4988076 w 4988076"/>
              <a:gd name="connsiteY2" fmla="*/ 1751391 h 1751391"/>
              <a:gd name="connsiteX3" fmla="*/ 14514 w 4988076"/>
              <a:gd name="connsiteY3" fmla="*/ 1751391 h 1751391"/>
              <a:gd name="connsiteX4" fmla="*/ 0 w 4988076"/>
              <a:gd name="connsiteY4" fmla="*/ 904724 h 1751391"/>
              <a:gd name="connsiteX5" fmla="*/ 454781 w 4988076"/>
              <a:gd name="connsiteY5" fmla="*/ 890210 h 1751391"/>
              <a:gd name="connsiteX6" fmla="*/ 483809 w 4988076"/>
              <a:gd name="connsiteY6" fmla="*/ 4838 h 175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8076" h="1751391">
                <a:moveTo>
                  <a:pt x="483809" y="4838"/>
                </a:moveTo>
                <a:lnTo>
                  <a:pt x="4944533" y="0"/>
                </a:lnTo>
                <a:lnTo>
                  <a:pt x="4988076" y="1751391"/>
                </a:lnTo>
                <a:lnTo>
                  <a:pt x="14514" y="1751391"/>
                </a:lnTo>
                <a:lnTo>
                  <a:pt x="0" y="904724"/>
                </a:lnTo>
                <a:lnTo>
                  <a:pt x="454781" y="890210"/>
                </a:lnTo>
                <a:lnTo>
                  <a:pt x="483809" y="48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20F541-8292-24BF-E45F-2E68F0797DF6}"/>
              </a:ext>
            </a:extLst>
          </p:cNvPr>
          <p:cNvSpPr/>
          <p:nvPr/>
        </p:nvSpPr>
        <p:spPr>
          <a:xfrm>
            <a:off x="6149219" y="2669227"/>
            <a:ext cx="4988076" cy="1673490"/>
          </a:xfrm>
          <a:custGeom>
            <a:avLst/>
            <a:gdLst>
              <a:gd name="connsiteX0" fmla="*/ 483809 w 4988076"/>
              <a:gd name="connsiteY0" fmla="*/ 4838 h 1751391"/>
              <a:gd name="connsiteX1" fmla="*/ 4944533 w 4988076"/>
              <a:gd name="connsiteY1" fmla="*/ 0 h 1751391"/>
              <a:gd name="connsiteX2" fmla="*/ 4988076 w 4988076"/>
              <a:gd name="connsiteY2" fmla="*/ 1751391 h 1751391"/>
              <a:gd name="connsiteX3" fmla="*/ 14514 w 4988076"/>
              <a:gd name="connsiteY3" fmla="*/ 1751391 h 1751391"/>
              <a:gd name="connsiteX4" fmla="*/ 0 w 4988076"/>
              <a:gd name="connsiteY4" fmla="*/ 904724 h 1751391"/>
              <a:gd name="connsiteX5" fmla="*/ 454781 w 4988076"/>
              <a:gd name="connsiteY5" fmla="*/ 890210 h 1751391"/>
              <a:gd name="connsiteX6" fmla="*/ 483809 w 4988076"/>
              <a:gd name="connsiteY6" fmla="*/ 4838 h 175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8076" h="1751391">
                <a:moveTo>
                  <a:pt x="483809" y="4838"/>
                </a:moveTo>
                <a:lnTo>
                  <a:pt x="4944533" y="0"/>
                </a:lnTo>
                <a:lnTo>
                  <a:pt x="4988076" y="1751391"/>
                </a:lnTo>
                <a:lnTo>
                  <a:pt x="14514" y="1751391"/>
                </a:lnTo>
                <a:lnTo>
                  <a:pt x="0" y="904724"/>
                </a:lnTo>
                <a:lnTo>
                  <a:pt x="454781" y="890210"/>
                </a:lnTo>
                <a:lnTo>
                  <a:pt x="483809" y="48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313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A7E2-B570-76CA-BD53-07930A0E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F3A0-65E5-A9C0-7F58-A32BEE1F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few datapoints, preference for concrete reference (single individuals) over classes of individuals.</a:t>
            </a:r>
          </a:p>
          <a:p>
            <a:r>
              <a:rPr lang="en-US" dirty="0"/>
              <a:t>This is consistent with what children do!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Characteristic-to-defining shift</a:t>
            </a:r>
          </a:p>
          <a:p>
            <a:r>
              <a:rPr lang="en-US" dirty="0"/>
              <a:t>Young children over-extend with characteristic features (“robbers are mean”) vs defining features (“robbers steal things”).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E11B9-6D3E-2156-3DDD-DBE0958E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04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A7E2-B570-76CA-BD53-07930A0E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F3A0-65E5-A9C0-7F58-A32BEE1F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9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Order of acquisition does </a:t>
            </a:r>
            <a:r>
              <a:rPr lang="en-US" i="1" dirty="0"/>
              <a:t>not </a:t>
            </a:r>
            <a:r>
              <a:rPr lang="en-US" dirty="0"/>
              <a:t>align with CHILDES frequency: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FB4DE-554B-C56A-43C5-36851ECE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62" y="2872133"/>
            <a:ext cx="8946655" cy="247671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9D01-423E-105F-4A98-39244F3C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6972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6594-04AD-E78B-1B27-1BCC82B3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A4E2F-1FBC-F95B-728D-A9618CEA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67009"/>
            <a:ext cx="10515600" cy="409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Much more in paper (e.g., experimental results) but we do not have time!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9C3EF-3670-1F86-C613-4EB8031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5D2C11-B23D-890F-C651-AA8E60F57D02}"/>
              </a:ext>
            </a:extLst>
          </p:cNvPr>
          <p:cNvGrpSpPr/>
          <p:nvPr/>
        </p:nvGrpSpPr>
        <p:grpSpPr>
          <a:xfrm>
            <a:off x="1013927" y="1641918"/>
            <a:ext cx="7013443" cy="2474499"/>
            <a:chOff x="624568" y="1543352"/>
            <a:chExt cx="7013443" cy="24744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0031B2-1C2D-81AD-7D5F-FE0DC8A2F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86" b="51953"/>
            <a:stretch/>
          </p:blipFill>
          <p:spPr>
            <a:xfrm>
              <a:off x="624569" y="1543352"/>
              <a:ext cx="6579570" cy="20595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E61D2-39AD-ADB5-89A7-DDCFD93BF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009" b="1"/>
            <a:stretch/>
          </p:blipFill>
          <p:spPr>
            <a:xfrm>
              <a:off x="624568" y="3546795"/>
              <a:ext cx="7013443" cy="4710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BDF069-4D42-0703-FA8B-E6CD42B526A3}"/>
              </a:ext>
            </a:extLst>
          </p:cNvPr>
          <p:cNvGrpSpPr/>
          <p:nvPr/>
        </p:nvGrpSpPr>
        <p:grpSpPr>
          <a:xfrm>
            <a:off x="4398201" y="3055000"/>
            <a:ext cx="6579571" cy="2467581"/>
            <a:chOff x="4075179" y="3025182"/>
            <a:chExt cx="6579571" cy="246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C189C-0290-757D-7946-356750947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565" r="6186"/>
            <a:stretch/>
          </p:blipFill>
          <p:spPr>
            <a:xfrm>
              <a:off x="4075179" y="3245126"/>
              <a:ext cx="6579571" cy="22476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8645E0-9C98-3F75-F12B-BEA0AB611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86" b="93322"/>
            <a:stretch/>
          </p:blipFill>
          <p:spPr>
            <a:xfrm>
              <a:off x="4075179" y="3025182"/>
              <a:ext cx="6579570" cy="28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098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- </a:t>
            </a:r>
            <a:r>
              <a:rPr lang="en-US" sz="4800" dirty="0"/>
              <a:t>Piantadosi et al (2012)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AE853-AA3F-B705-4719-74757518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0401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Piantadosi et al (2012), </a:t>
            </a:r>
            <a:r>
              <a:rPr lang="en-US" i="1" dirty="0"/>
              <a:t>Bootstrapping in a language of thought: A formal model of numerical concept learning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Regular patterns in number systems acquisition.</a:t>
            </a:r>
          </a:p>
          <a:p>
            <a:pPr marL="0" indent="0">
              <a:buNone/>
            </a:pPr>
            <a:r>
              <a:rPr lang="en-US" dirty="0"/>
              <a:t>The first learn to recognize small sets of size 1, then 2, then 3, etc.</a:t>
            </a:r>
          </a:p>
          <a:p>
            <a:pPr marL="0" indent="0">
              <a:buNone/>
            </a:pPr>
            <a:r>
              <a:rPr lang="en-US" dirty="0"/>
              <a:t>At about 3;6 they learn the full recursive system</a:t>
            </a:r>
          </a:p>
          <a:p>
            <a:r>
              <a:rPr lang="en-US" i="1" dirty="0"/>
              <a:t>Cardinal Principal learners</a:t>
            </a:r>
          </a:p>
          <a:p>
            <a:r>
              <a:rPr lang="en-US" dirty="0"/>
              <a:t>Qualitative jump rather than smooth progress!</a:t>
            </a:r>
          </a:p>
          <a:p>
            <a:pPr marL="0" indent="0">
              <a:buNone/>
            </a:pPr>
            <a:r>
              <a:rPr lang="en-US" dirty="0"/>
              <a:t>Can </a:t>
            </a:r>
            <a:r>
              <a:rPr lang="en-US" dirty="0" err="1"/>
              <a:t>pLoT</a:t>
            </a:r>
            <a:r>
              <a:rPr lang="en-US" dirty="0"/>
              <a:t> reproduce qualitative conceptual jumps?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2712B-3BD2-89E1-740E-85665E7A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3546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90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Three choices for functions encoding meaning of number words: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word to a predicate on sets	</a:t>
            </a:r>
            <a:r>
              <a:rPr lang="en-US" i="1" dirty="0"/>
              <a:t>n </a:t>
            </a:r>
            <a:r>
              <a:rPr lang="en-US" dirty="0"/>
              <a:t>–&gt; “Are there </a:t>
            </a:r>
            <a:r>
              <a:rPr lang="en-US" i="1" dirty="0"/>
              <a:t>n</a:t>
            </a:r>
            <a:r>
              <a:rPr lang="en-US" dirty="0"/>
              <a:t>?”</a:t>
            </a:r>
          </a:p>
          <a:p>
            <a:r>
              <a:rPr lang="en-US" dirty="0"/>
              <a:t>Set to a number word			</a:t>
            </a:r>
            <a:r>
              <a:rPr lang="en-US" i="1" dirty="0"/>
              <a:t>S</a:t>
            </a:r>
            <a:r>
              <a:rPr lang="en-US" dirty="0"/>
              <a:t> –&gt; “How many are there?”</a:t>
            </a:r>
          </a:p>
          <a:p>
            <a:r>
              <a:rPr lang="en-US" dirty="0"/>
              <a:t>Objects in the situation to set		</a:t>
            </a:r>
            <a:r>
              <a:rPr lang="en-US" i="1" dirty="0"/>
              <a:t>n </a:t>
            </a:r>
            <a:r>
              <a:rPr lang="en-US" dirty="0"/>
              <a:t>–&gt; “Construct </a:t>
            </a:r>
            <a:r>
              <a:rPr lang="en-US" i="1" dirty="0"/>
              <a:t>n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Children can do all these three things; no clear empirical evidence.</a:t>
            </a:r>
          </a:p>
          <a:p>
            <a:pPr marL="0" indent="0">
              <a:buNone/>
            </a:pPr>
            <a:r>
              <a:rPr lang="en-US" dirty="0"/>
              <a:t>They go the second way: from a set to a number word.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FA83E-A620-E0BF-42C3-DF0A67C2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19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57064-6EF1-B2BA-FC72-BC210713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26" y="1732038"/>
            <a:ext cx="9494548" cy="45478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D00FE5-E37A-A7A9-6DCB-02E79E29383A}"/>
              </a:ext>
            </a:extLst>
          </p:cNvPr>
          <p:cNvSpPr/>
          <p:nvPr/>
        </p:nvSpPr>
        <p:spPr>
          <a:xfrm>
            <a:off x="1348726" y="5834742"/>
            <a:ext cx="9494548" cy="580571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B9A5F-CAD6-EA1B-2625-DF6A9B2B0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019" y="4522365"/>
            <a:ext cx="2152837" cy="861135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8340893-BA1B-256F-CE0E-4B8DC53533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96439" y="5053391"/>
            <a:ext cx="788609" cy="503162"/>
          </a:xfrm>
          <a:prstGeom prst="curvedConnector3">
            <a:avLst>
              <a:gd name="adj1" fmla="val 100307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C327025-C8AE-5AD5-BD70-F9AD8A26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118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F6C8-86C3-60D1-68D5-A8661134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BCEDF-79D0-8847-9492-4F4B61A16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0"/>
          <a:stretch/>
        </p:blipFill>
        <p:spPr>
          <a:xfrm>
            <a:off x="640183" y="2786770"/>
            <a:ext cx="5564584" cy="282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E2C0E-F7FA-94BB-32D4-81A2175DD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56"/>
          <a:stretch/>
        </p:blipFill>
        <p:spPr>
          <a:xfrm>
            <a:off x="6204767" y="2786770"/>
            <a:ext cx="5564583" cy="251697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DCA170-18B2-4149-2248-1294E3C9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8301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6492-E985-9092-BBF5-EF1F5CEB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Likelihood</a:t>
                </a:r>
              </a:p>
              <a:p>
                <a:pPr marL="0" indent="0">
                  <a:buNone/>
                </a:pPr>
                <a:r>
                  <a:rPr lang="en-US" dirty="0"/>
                  <a:t>A set of objects is chosen from the universe of object, e.g., ‘cats’</a:t>
                </a:r>
              </a:p>
              <a:p>
                <a:pPr marL="0" indent="0">
                  <a:buNone/>
                </a:pPr>
                <a:r>
                  <a:rPr lang="en-US" dirty="0"/>
                  <a:t>The hypothesis is evaluated on the set.</a:t>
                </a:r>
              </a:p>
              <a:p>
                <a:pPr marL="0" indent="0">
                  <a:buNone/>
                </a:pPr>
                <a:r>
                  <a:rPr lang="en-US" dirty="0"/>
                  <a:t>This can result either in a number word or ‘</a:t>
                </a:r>
                <a:r>
                  <a:rPr lang="en-US" dirty="0" err="1"/>
                  <a:t>undef</a:t>
                </a:r>
                <a:r>
                  <a:rPr lang="en-US" dirty="0"/>
                  <a:t>’</a:t>
                </a:r>
              </a:p>
              <a:p>
                <a:pPr lvl="1"/>
                <a:r>
                  <a:rPr lang="en-US" dirty="0"/>
                  <a:t>If the result is ‘</a:t>
                </a:r>
                <a:r>
                  <a:rPr lang="en-US" dirty="0" err="1"/>
                  <a:t>undef</a:t>
                </a:r>
                <a:r>
                  <a:rPr lang="en-US" dirty="0"/>
                  <a:t>’, a random number word is produced</a:t>
                </a:r>
              </a:p>
              <a:p>
                <a:pPr lvl="1"/>
                <a:r>
                  <a:rPr lang="en-US" dirty="0"/>
                  <a:t>If the result is a number word, the word is produced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 random word is picked.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60964A-2140-0E1B-A50D-C17809D7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15" y="4944537"/>
            <a:ext cx="5857416" cy="11835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8A07D-C4FF-22C4-237E-4A49C8D0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2108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E886-68FF-EF10-7A8B-31C26AC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&amp; structure</a:t>
            </a:r>
            <a:endParaRPr lang="en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37849-FFD7-9809-EE52-18BF9BCE131F}"/>
              </a:ext>
            </a:extLst>
          </p:cNvPr>
          <p:cNvSpPr txBox="1">
            <a:spLocks/>
          </p:cNvSpPr>
          <p:nvPr/>
        </p:nvSpPr>
        <p:spPr>
          <a:xfrm>
            <a:off x="838200" y="2004635"/>
            <a:ext cx="5820229" cy="4172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have seen how </a:t>
            </a:r>
            <a:r>
              <a:rPr lang="en-US" dirty="0" err="1"/>
              <a:t>pLoT</a:t>
            </a:r>
            <a:r>
              <a:rPr lang="en-US" dirty="0"/>
              <a:t> models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has been applied to many domains in the literature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Four examples today:</a:t>
            </a:r>
          </a:p>
          <a:p>
            <a:r>
              <a:rPr lang="en-US" dirty="0"/>
              <a:t>Kinship</a:t>
            </a:r>
          </a:p>
          <a:p>
            <a:r>
              <a:rPr lang="en-US" dirty="0"/>
              <a:t>Numerals</a:t>
            </a:r>
          </a:p>
          <a:p>
            <a:r>
              <a:rPr lang="en-US" dirty="0"/>
              <a:t>Visual concepts</a:t>
            </a:r>
          </a:p>
          <a:p>
            <a:r>
              <a:rPr lang="en-US" dirty="0"/>
              <a:t>Binary sequences</a:t>
            </a:r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A0AC86-EBE9-9204-D429-EFC7BFE9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165148C-F226-7C00-DBAC-572CB67E2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52995"/>
              </p:ext>
            </p:extLst>
          </p:nvPr>
        </p:nvGraphicFramePr>
        <p:xfrm>
          <a:off x="6784219" y="2570591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4009234379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99913729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04883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92264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36709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807797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57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52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1CBD-C067-E9B4-1110-4E7DDD57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model penalizes recursive functions with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Results look strikingly like human learning patterns: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</a:t>
                </a:r>
                <a:r>
                  <a:rPr lang="en-US" dirty="0"/>
                  <a:t> many hypotheses are considered and then disregarded!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236E9F-100D-72F0-B4FC-B2EF5E94A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42"/>
          <a:stretch/>
        </p:blipFill>
        <p:spPr>
          <a:xfrm>
            <a:off x="6164451" y="3131066"/>
            <a:ext cx="5364945" cy="2129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651C5-59D4-3D8D-3FE6-0EA00D5F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9"/>
          <a:stretch/>
        </p:blipFill>
        <p:spPr>
          <a:xfrm>
            <a:off x="623910" y="3131066"/>
            <a:ext cx="5364945" cy="21541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95984-83E5-DF69-691F-3B951C8D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486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984C-02B0-2F81-2222-4085068E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F111-D73E-FCBF-5C14-1BC97101A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57" y="2331961"/>
            <a:ext cx="9013372" cy="339150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The same </a:t>
            </a:r>
            <a:r>
              <a:rPr lang="en-US" dirty="0" err="1"/>
              <a:t>LoT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dirty="0"/>
              <a:t>on singular/plural morphology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mod-n systems </a:t>
            </a:r>
          </a:p>
          <a:p>
            <a:pPr marL="0" indent="0">
              <a:buNone/>
            </a:pPr>
            <a:r>
              <a:rPr lang="en-US" dirty="0"/>
              <a:t>(e.g. days of the week)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DE1BF-8C58-0A3E-62F1-A217DB0F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7" y="2039024"/>
            <a:ext cx="4657443" cy="18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80FA0-2327-3AA6-8A59-CA4831A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187" y="4039209"/>
            <a:ext cx="5233908" cy="20877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73704-C731-A937-BA26-D5E0B61C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039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47312" cy="2852737"/>
          </a:xfrm>
        </p:spPr>
        <p:txBody>
          <a:bodyPr/>
          <a:lstStyle/>
          <a:p>
            <a:r>
              <a:rPr lang="en-US" dirty="0"/>
              <a:t>Visual concepts - </a:t>
            </a:r>
            <a:r>
              <a:rPr lang="en-US" sz="4800" dirty="0" err="1"/>
              <a:t>Overlan</a:t>
            </a:r>
            <a:r>
              <a:rPr lang="en-US" sz="4800" dirty="0"/>
              <a:t> et al (2017)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61057-7D2F-DB72-EF93-B3B08DB9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0887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25F0-07BE-A81A-99C4-620394C4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72F1D-07F6-8B11-657B-B4CE90A9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7" y="4631144"/>
            <a:ext cx="5245057" cy="13286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ECEEFA-5E01-56D5-0385-1CD9C35DDE66}"/>
              </a:ext>
            </a:extLst>
          </p:cNvPr>
          <p:cNvGrpSpPr/>
          <p:nvPr/>
        </p:nvGrpSpPr>
        <p:grpSpPr>
          <a:xfrm>
            <a:off x="5938560" y="1966654"/>
            <a:ext cx="5750689" cy="4118967"/>
            <a:chOff x="3669493" y="1873427"/>
            <a:chExt cx="5750689" cy="41189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2A812A-0E8A-E4CF-E739-BB05699DF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623"/>
            <a:stretch/>
          </p:blipFill>
          <p:spPr>
            <a:xfrm>
              <a:off x="3669493" y="1873427"/>
              <a:ext cx="5245058" cy="41189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CEA6D1-3535-F2DE-4090-0B15D7B90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511" t="32258" b="10223"/>
            <a:stretch/>
          </p:blipFill>
          <p:spPr>
            <a:xfrm>
              <a:off x="7963508" y="3202118"/>
              <a:ext cx="1456674" cy="2369212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B8728E-11F6-B792-E7DF-28DE3A170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984"/>
            <a:ext cx="5369076" cy="2543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Overlan</a:t>
            </a:r>
            <a:r>
              <a:rPr lang="en-US" dirty="0"/>
              <a:t> et al (2017), </a:t>
            </a:r>
            <a:r>
              <a:rPr lang="en-US" i="1" dirty="0"/>
              <a:t>Learning abstract visual concepts via probabilistic program induction in a Language of Thought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pLoT</a:t>
            </a:r>
            <a:r>
              <a:rPr lang="en-US" dirty="0"/>
              <a:t> model of 3-d objects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AA2704F-617A-7FCF-1763-3B6EC6C8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232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11AF-0F90-E864-8BF8-2B4C022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derivation &amp; some categories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63553-5070-9F2A-F9EE-EFC1AC3A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5" y="2377805"/>
            <a:ext cx="4752932" cy="3221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41774-610D-18B7-820B-F58850ED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71" y="2239042"/>
            <a:ext cx="2582192" cy="86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3F5D4-18BC-BB68-6F29-A48B9378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005" y="2625318"/>
            <a:ext cx="5954243" cy="272687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F436F8-64F9-D08D-F941-A8C53542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92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ABD0-4294-D92C-A5B5-F027379B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3A330-4DE1-4D26-2DC0-66CB4AF94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120 participants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77FEC-24CF-22E7-C01B-3B14FD7C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247B-8362-1E0A-5B93-26231E3B4BE0}"/>
              </a:ext>
            </a:extLst>
          </p:cNvPr>
          <p:cNvSpPr txBox="1"/>
          <p:nvPr/>
        </p:nvSpPr>
        <p:spPr>
          <a:xfrm>
            <a:off x="1049867" y="2689169"/>
            <a:ext cx="3556000" cy="829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Instruction stage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Show all possible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F9324-F104-4E72-943D-CE4A7018144B}"/>
              </a:ext>
            </a:extLst>
          </p:cNvPr>
          <p:cNvSpPr txBox="1"/>
          <p:nvPr/>
        </p:nvSpPr>
        <p:spPr>
          <a:xfrm>
            <a:off x="4170438" y="3519140"/>
            <a:ext cx="3309257" cy="123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Training stage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Show participants three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examples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of a concept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2E0AD-D612-32D1-68AA-1E1F12912502}"/>
              </a:ext>
            </a:extLst>
          </p:cNvPr>
          <p:cNvSpPr txBox="1"/>
          <p:nvPr/>
        </p:nvSpPr>
        <p:spPr>
          <a:xfrm>
            <a:off x="7347857" y="4447419"/>
            <a:ext cx="4005943" cy="123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Testing stage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Show 24 new items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Georgia" panose="02040502050405020303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whether the concept applies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400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12911-7FD6-62FC-8578-D2802CE4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84643-15F3-3056-76D1-001E6B690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80" y="3065505"/>
            <a:ext cx="8294755" cy="264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DA938-6C7F-BE3E-5601-6B0AEE8DE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6" b="62874"/>
          <a:stretch/>
        </p:blipFill>
        <p:spPr>
          <a:xfrm>
            <a:off x="4397829" y="2333737"/>
            <a:ext cx="5809632" cy="11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0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8CD9-11BD-28B3-7C7E-A17CEC3A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83D5C-AD9F-9C43-E1B5-44746736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682D-4B30-09E7-02B7-F6ACB4DA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74" y="3261399"/>
            <a:ext cx="7654953" cy="240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2D251-A209-6B7B-2A59-7870E3AD3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23"/>
          <a:stretch/>
        </p:blipFill>
        <p:spPr>
          <a:xfrm>
            <a:off x="3271761" y="2123925"/>
            <a:ext cx="6150728" cy="1506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DD94D-9315-571B-C8D3-EF93F202FF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77" t="12647" r="2141" b="65426"/>
          <a:stretch/>
        </p:blipFill>
        <p:spPr>
          <a:xfrm>
            <a:off x="8175470" y="3773262"/>
            <a:ext cx="977295" cy="5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8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12911-7FD6-62FC-8578-D2802CE4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D6E6-D822-D67D-414E-EB536058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64" y="3157088"/>
            <a:ext cx="7582557" cy="23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3EEF4-474E-E838-A4E6-C93DD8091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75" b="68262"/>
          <a:stretch/>
        </p:blipFill>
        <p:spPr>
          <a:xfrm>
            <a:off x="3512458" y="1966912"/>
            <a:ext cx="6129148" cy="1406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3C79C6-B1A2-AF34-B7B1-956EBF757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77" t="12647" r="2141" b="65426"/>
          <a:stretch/>
        </p:blipFill>
        <p:spPr>
          <a:xfrm>
            <a:off x="8054518" y="3373588"/>
            <a:ext cx="977295" cy="5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12911-7FD6-62FC-8578-D2802CE4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1ED58-DFA5-DCE9-B03D-3DC4BCFA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4" y="3556895"/>
            <a:ext cx="7540643" cy="258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3EEF4-474E-E838-A4E6-C93DD8091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2" t="37622"/>
          <a:stretch/>
        </p:blipFill>
        <p:spPr>
          <a:xfrm>
            <a:off x="4388153" y="1690688"/>
            <a:ext cx="4291880" cy="2192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5D9A01-E2CF-AA77-A67E-DA06ABFC7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77" t="12647" r="2141" b="65426"/>
          <a:stretch/>
        </p:blipFill>
        <p:spPr>
          <a:xfrm>
            <a:off x="8489946" y="4015166"/>
            <a:ext cx="977295" cy="5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- </a:t>
            </a:r>
            <a:r>
              <a:rPr lang="en-US" sz="4800" dirty="0" err="1"/>
              <a:t>Mollica</a:t>
            </a:r>
            <a:r>
              <a:rPr lang="en-US" sz="4800" dirty="0"/>
              <a:t> &amp; Piantadosi (2021)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FEB99-8307-E012-CF98-B8BB0E24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07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47312" cy="2852737"/>
          </a:xfrm>
        </p:spPr>
        <p:txBody>
          <a:bodyPr/>
          <a:lstStyle/>
          <a:p>
            <a:r>
              <a:rPr lang="en-US" dirty="0"/>
              <a:t>Sequences - </a:t>
            </a:r>
            <a:r>
              <a:rPr lang="en-US" sz="4800" dirty="0" err="1"/>
              <a:t>Planton</a:t>
            </a:r>
            <a:r>
              <a:rPr lang="en-US" sz="4800" dirty="0"/>
              <a:t> et al (2021)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ACBAC-76FD-9D47-DD93-70DF3F38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2733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6070-EAFB-63C5-6184-6713EE89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C4FC1-DF76-1B47-ABE9-686C32FC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Planton</a:t>
            </a:r>
            <a:r>
              <a:rPr lang="en-US" dirty="0"/>
              <a:t> et al (2021), </a:t>
            </a:r>
            <a:r>
              <a:rPr lang="en-US" i="1" dirty="0"/>
              <a:t>A theory of memory for binary sequences: Evidence for a mental compression algorithm in humans</a:t>
            </a:r>
          </a:p>
          <a:p>
            <a:pPr marL="0" indent="0">
              <a:buNone/>
            </a:pPr>
            <a:r>
              <a:rPr lang="en-US" dirty="0"/>
              <a:t>New: Doesn’t use natural language. </a:t>
            </a:r>
          </a:p>
          <a:p>
            <a:pPr marL="0" indent="0">
              <a:buNone/>
            </a:pPr>
            <a:r>
              <a:rPr lang="en-US" dirty="0" err="1"/>
              <a:t>pLoT</a:t>
            </a:r>
            <a:r>
              <a:rPr lang="en-US" dirty="0"/>
              <a:t> model of how humans deal with </a:t>
            </a:r>
            <a:r>
              <a:rPr lang="en-US" i="1" dirty="0"/>
              <a:t>binary</a:t>
            </a:r>
            <a:r>
              <a:rPr lang="en-US" dirty="0"/>
              <a:t> </a:t>
            </a:r>
            <a:r>
              <a:rPr lang="en-US" i="1" dirty="0"/>
              <a:t>sequences</a:t>
            </a:r>
            <a:endParaRPr lang="en-US" dirty="0"/>
          </a:p>
          <a:p>
            <a:r>
              <a:rPr lang="en-US" dirty="0"/>
              <a:t>E.g., {0,1}*</a:t>
            </a:r>
          </a:p>
          <a:p>
            <a:r>
              <a:rPr lang="en-US" dirty="0"/>
              <a:t>But e.g. it can be two pitches (auditory stimuli)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70B1-61CB-C10A-A893-0550F5B5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7708-B4F5-57CD-A8AD-434BA4F7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96"/>
          <a:stretch/>
        </p:blipFill>
        <p:spPr>
          <a:xfrm>
            <a:off x="2971373" y="4739550"/>
            <a:ext cx="6249253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7E42-67C5-B46D-02D0-338014E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C3D-7677-E73C-0116-45803D96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25" y="1825625"/>
            <a:ext cx="11492175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Staying (“+0”)</a:t>
            </a:r>
          </a:p>
          <a:p>
            <a:pPr marL="0" indent="0">
              <a:buNone/>
            </a:pPr>
            <a:r>
              <a:rPr lang="en-US" sz="2000" dirty="0"/>
              <a:t>Moving to the other item (here denoted ‘b’)</a:t>
            </a:r>
          </a:p>
          <a:p>
            <a:pPr marL="0" indent="0">
              <a:buNone/>
            </a:pPr>
            <a:r>
              <a:rPr lang="en-US" sz="2000" dirty="0"/>
              <a:t>Repetition (“^n”, where n is any number), </a:t>
            </a:r>
          </a:p>
          <a:p>
            <a:pPr lvl="1"/>
            <a:r>
              <a:rPr lang="en-US" sz="2000" dirty="0"/>
              <a:t>Possibly with a variation in the starting point </a:t>
            </a:r>
          </a:p>
          <a:p>
            <a:pPr lvl="1"/>
            <a:r>
              <a:rPr lang="en-US" sz="2000" dirty="0"/>
              <a:t>Denoted by &lt;x&gt; where x is an elementary instruction, either +0 or b </a:t>
            </a:r>
          </a:p>
          <a:p>
            <a:pPr marL="0" indent="0">
              <a:buNone/>
            </a:pPr>
            <a:r>
              <a:rPr lang="en-US" sz="2000" dirty="0"/>
              <a:t>Embedding of expressions is represented by… </a:t>
            </a:r>
          </a:p>
          <a:p>
            <a:r>
              <a:rPr lang="en-US" sz="2000" dirty="0"/>
              <a:t>brackets (“[. . ..]”) </a:t>
            </a:r>
          </a:p>
          <a:p>
            <a:r>
              <a:rPr lang="en-US" sz="2000" dirty="0"/>
              <a:t>concatenation by commas (“,”)</a:t>
            </a:r>
            <a:endParaRPr lang="en-DE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13C1F-7823-782C-9543-9F78C5E1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93CF5B-10AA-A2A7-B1AE-171D2560D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00"/>
          <a:stretch/>
        </p:blipFill>
        <p:spPr>
          <a:xfrm>
            <a:off x="4942510" y="4755196"/>
            <a:ext cx="6174941" cy="13221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B1F382-B42C-6CF9-544F-00F6B93A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828"/>
          <a:stretch/>
        </p:blipFill>
        <p:spPr>
          <a:xfrm>
            <a:off x="8789866" y="3745222"/>
            <a:ext cx="3066337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358D-65CA-FC9B-14C1-82AA1FCE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set has most complex sequences?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B5C58-5E3C-E042-52F2-1E293956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3BA25-6133-0784-C718-6C037C230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37" r="6031"/>
          <a:stretch/>
        </p:blipFill>
        <p:spPr>
          <a:xfrm>
            <a:off x="980761" y="2889792"/>
            <a:ext cx="4681283" cy="1640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5AF6-1FCA-CF03-9AA0-F4C60C6FD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32" r="6031" b="39991"/>
          <a:stretch/>
        </p:blipFill>
        <p:spPr>
          <a:xfrm>
            <a:off x="6464578" y="2934343"/>
            <a:ext cx="4681284" cy="1596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9A5CA4-D11D-DC31-DAE0-09DAD727C9E3}"/>
              </a:ext>
            </a:extLst>
          </p:cNvPr>
          <p:cNvSpPr/>
          <p:nvPr/>
        </p:nvSpPr>
        <p:spPr>
          <a:xfrm>
            <a:off x="898101" y="2820692"/>
            <a:ext cx="4846602" cy="181330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32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CD29-FFA0-25CE-4194-BF759BE5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E653-FF9E-8185-28EC-A455634F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‘Sequence violation’ experimental paradigm: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Empirical hypothesis: for </a:t>
            </a:r>
            <a:r>
              <a:rPr lang="en-US" b="1" dirty="0"/>
              <a:t>equal sequence length</a:t>
            </a:r>
            <a:r>
              <a:rPr lang="en-US" dirty="0"/>
              <a:t>, </a:t>
            </a:r>
            <a:r>
              <a:rPr lang="en-US" b="1" dirty="0"/>
              <a:t>error rate and response time</a:t>
            </a:r>
            <a:r>
              <a:rPr lang="en-US" dirty="0"/>
              <a:t> in violation detection increase with sequence complexity.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F1526-F34E-B04D-01FF-8A55FAE5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79" y="2336660"/>
            <a:ext cx="7526198" cy="28395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101B-73B7-1264-C9F7-D2B38087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708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0060-72F7-008F-2D84-1D29D32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E953-D8A4-CC3D-E1BC-9369777B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637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 experiment results (16-items sequences)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Deviants identification</a:t>
            </a:r>
          </a:p>
          <a:p>
            <a:r>
              <a:rPr lang="en-US" dirty="0"/>
              <a:t>Sequence deviants</a:t>
            </a:r>
          </a:p>
          <a:p>
            <a:pPr lvl="1"/>
            <a:r>
              <a:rPr lang="en-US" dirty="0"/>
              <a:t>Switched note btw A and B</a:t>
            </a:r>
          </a:p>
          <a:p>
            <a:r>
              <a:rPr lang="en-US" dirty="0" err="1"/>
              <a:t>Superdeviant</a:t>
            </a:r>
            <a:endParaRPr lang="en-US" dirty="0"/>
          </a:p>
          <a:p>
            <a:pPr lvl="1"/>
            <a:r>
              <a:rPr lang="en-US" dirty="0"/>
              <a:t>A new note is introduced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Participants’ subjective complexity evaluations (left)</a:t>
            </a:r>
          </a:p>
          <a:p>
            <a:pPr marL="0" indent="0">
              <a:buNone/>
            </a:pPr>
            <a:r>
              <a:rPr lang="en-US" dirty="0"/>
              <a:t>LISAS </a:t>
            </a:r>
            <a:r>
              <a:rPr lang="en-US" sz="1800" dirty="0"/>
              <a:t>Linear Integrated Speed-Accuracy Score </a:t>
            </a:r>
            <a:r>
              <a:rPr lang="en-US" dirty="0"/>
              <a:t>combines response times &amp; error scores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E0774-9583-AB15-5357-6BBC67749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2613" y="2233490"/>
            <a:ext cx="5654506" cy="30073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FE3F7-1E37-074F-F2C5-509CDCB2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52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ED85-D4D5-484A-1658-D4506FD9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stock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F570D-EA0D-168E-C47E-00B2F9CCD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CD40D-14FB-C9C8-B9DF-D78F8080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7038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5803294" y="2904142"/>
            <a:ext cx="3055258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8C8BD3-6700-D110-1FBD-27610DEF9E6F}"/>
              </a:ext>
            </a:extLst>
          </p:cNvPr>
          <p:cNvSpPr/>
          <p:nvPr/>
        </p:nvSpPr>
        <p:spPr>
          <a:xfrm>
            <a:off x="2893181" y="2904142"/>
            <a:ext cx="2779485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5825066" y="2407733"/>
            <a:ext cx="2501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Non-l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inguistic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3045581" y="2404562"/>
            <a:ext cx="1790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Linguistic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86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CD7A8E-8D41-39F4-CF4C-B7D3410DD6AB}"/>
              </a:ext>
            </a:extLst>
          </p:cNvPr>
          <p:cNvSpPr/>
          <p:nvPr/>
        </p:nvSpPr>
        <p:spPr>
          <a:xfrm>
            <a:off x="5803294" y="2904142"/>
            <a:ext cx="3055258" cy="7111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5803294" y="4223657"/>
            <a:ext cx="3055258" cy="7111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6839856" y="5005551"/>
            <a:ext cx="3599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Lower-level cognition</a:t>
            </a:r>
          </a:p>
          <a:p>
            <a:pPr algn="r"/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(Reaction times, errors)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8124371" y="3199842"/>
            <a:ext cx="2315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Reflected categorization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21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5803294" y="2904142"/>
            <a:ext cx="3055258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8C8BD3-6700-D110-1FBD-27610DEF9E6F}"/>
              </a:ext>
            </a:extLst>
          </p:cNvPr>
          <p:cNvSpPr/>
          <p:nvPr/>
        </p:nvSpPr>
        <p:spPr>
          <a:xfrm>
            <a:off x="2893181" y="2904142"/>
            <a:ext cx="2779485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5803294" y="2384267"/>
            <a:ext cx="2501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New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2893181" y="2384267"/>
            <a:ext cx="1790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Familiar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0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9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Mollica</a:t>
            </a:r>
            <a:r>
              <a:rPr lang="en-US" dirty="0"/>
              <a:t> &amp; Piantadosi (2021), </a:t>
            </a:r>
            <a:r>
              <a:rPr lang="en-US" i="1" dirty="0"/>
              <a:t>Logical word learning: The case of kinship.</a:t>
            </a:r>
          </a:p>
          <a:p>
            <a:pPr marL="0" indent="0">
              <a:buNone/>
            </a:pPr>
            <a:r>
              <a:rPr lang="en-US" dirty="0"/>
              <a:t>Kinship terms express relative positioning in a family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Rich logical structure: they express complex relations.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9D2FC7-DACF-05FF-043D-096AC076A268}"/>
              </a:ext>
            </a:extLst>
          </p:cNvPr>
          <p:cNvGrpSpPr/>
          <p:nvPr/>
        </p:nvGrpSpPr>
        <p:grpSpPr>
          <a:xfrm>
            <a:off x="2954207" y="2747222"/>
            <a:ext cx="6845355" cy="2626193"/>
            <a:chOff x="2954207" y="2747222"/>
            <a:chExt cx="6845355" cy="26261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8A98F0-6791-561D-C958-4626C9A6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54207" y="2747222"/>
              <a:ext cx="5701146" cy="26261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254545-76FF-9571-1DE0-25538A7B327A}"/>
                </a:ext>
              </a:extLst>
            </p:cNvPr>
            <p:cNvSpPr txBox="1"/>
            <p:nvPr/>
          </p:nvSpPr>
          <p:spPr>
            <a:xfrm>
              <a:off x="7511143" y="4975627"/>
              <a:ext cx="2288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Kemp &amp; </a:t>
              </a:r>
              <a:r>
                <a:rPr lang="en-US" dirty="0" err="1"/>
                <a:t>Regier</a:t>
              </a:r>
              <a:r>
                <a:rPr lang="en-US" dirty="0"/>
                <a:t> (2012)</a:t>
              </a:r>
              <a:endParaRPr lang="en-DE" dirty="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572C59-AF96-DC68-4372-3AA06931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577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D253DE-3139-EFD1-074F-735E02ABBD6E}"/>
              </a:ext>
            </a:extLst>
          </p:cNvPr>
          <p:cNvSpPr/>
          <p:nvPr/>
        </p:nvSpPr>
        <p:spPr>
          <a:xfrm>
            <a:off x="2893181" y="4239361"/>
            <a:ext cx="2779485" cy="6905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5803294" y="2904142"/>
            <a:ext cx="3055258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8C8BD3-6700-D110-1FBD-27610DEF9E6F}"/>
              </a:ext>
            </a:extLst>
          </p:cNvPr>
          <p:cNvSpPr/>
          <p:nvPr/>
        </p:nvSpPr>
        <p:spPr>
          <a:xfrm>
            <a:off x="2893181" y="2904142"/>
            <a:ext cx="2779485" cy="6905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2503713" y="2315879"/>
            <a:ext cx="2501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Typological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7644191" y="5004139"/>
            <a:ext cx="2278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A6FB5-88D3-A5C4-6B91-1A682A08DE28}"/>
              </a:ext>
            </a:extLst>
          </p:cNvPr>
          <p:cNvSpPr txBox="1"/>
          <p:nvPr/>
        </p:nvSpPr>
        <p:spPr>
          <a:xfrm>
            <a:off x="2503713" y="5005160"/>
            <a:ext cx="2501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Acquisition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38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D253DE-3139-EFD1-074F-735E02ABBD6E}"/>
              </a:ext>
            </a:extLst>
          </p:cNvPr>
          <p:cNvSpPr/>
          <p:nvPr/>
        </p:nvSpPr>
        <p:spPr>
          <a:xfrm>
            <a:off x="5948439" y="4207623"/>
            <a:ext cx="2779485" cy="6905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2956078" y="2878430"/>
            <a:ext cx="2472265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8C8BD3-6700-D110-1FBD-27610DEF9E6F}"/>
              </a:ext>
            </a:extLst>
          </p:cNvPr>
          <p:cNvSpPr/>
          <p:nvPr/>
        </p:nvSpPr>
        <p:spPr>
          <a:xfrm>
            <a:off x="5948439" y="2872404"/>
            <a:ext cx="2779485" cy="6905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2902857" y="2315879"/>
            <a:ext cx="2102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Abstract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7644191" y="5004139"/>
            <a:ext cx="2278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Auditory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A6FB5-88D3-A5C4-6B91-1A682A08DE28}"/>
              </a:ext>
            </a:extLst>
          </p:cNvPr>
          <p:cNvSpPr txBox="1"/>
          <p:nvPr/>
        </p:nvSpPr>
        <p:spPr>
          <a:xfrm>
            <a:off x="7815944" y="2315878"/>
            <a:ext cx="1057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Visual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96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E886-68FF-EF10-7A8B-31C26AC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&amp; structure</a:t>
            </a:r>
            <a:endParaRPr lang="en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37849-FFD7-9809-EE52-18BF9BCE131F}"/>
              </a:ext>
            </a:extLst>
          </p:cNvPr>
          <p:cNvSpPr txBox="1">
            <a:spLocks/>
          </p:cNvSpPr>
          <p:nvPr/>
        </p:nvSpPr>
        <p:spPr>
          <a:xfrm>
            <a:off x="1259116" y="2570591"/>
            <a:ext cx="5112657" cy="3606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Four examples today:</a:t>
            </a:r>
          </a:p>
          <a:p>
            <a:r>
              <a:rPr lang="en-US" dirty="0"/>
              <a:t>Kinship</a:t>
            </a:r>
          </a:p>
          <a:p>
            <a:r>
              <a:rPr lang="en-US" dirty="0"/>
              <a:t>Numerals</a:t>
            </a:r>
          </a:p>
          <a:p>
            <a:r>
              <a:rPr lang="en-US" dirty="0"/>
              <a:t>Visual concepts</a:t>
            </a:r>
          </a:p>
          <a:p>
            <a:r>
              <a:rPr lang="en-US" dirty="0"/>
              <a:t>Binary sequences</a:t>
            </a:r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A0AC86-EBE9-9204-D429-EFC7BFE9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E3AC62D-DA3F-135E-D6FF-F4EEB439D8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5161228"/>
              </p:ext>
            </p:extLst>
          </p:nvPr>
        </p:nvGraphicFramePr>
        <p:xfrm>
          <a:off x="5739191" y="2503311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4009234379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99913729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04883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92264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36709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807797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57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8849-D8F7-E1C9-C8A0-87594F3C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4031-DB43-364E-CBC3-400961E7D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other domains where we could apply this?</a:t>
            </a:r>
          </a:p>
          <a:p>
            <a:r>
              <a:rPr lang="en-US" dirty="0"/>
              <a:t>What other kinds of data could we explain?</a:t>
            </a:r>
          </a:p>
          <a:p>
            <a:r>
              <a:rPr lang="en-US" dirty="0"/>
              <a:t>Questions?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10DD4-3FD8-7A6B-65AE-8899AB68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184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Data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1862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single datapoint is a collection of four objects: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Speaker 		</a:t>
            </a:r>
            <a:r>
              <a:rPr lang="en-US" dirty="0"/>
              <a:t>who uses the kinship word</a:t>
            </a:r>
          </a:p>
          <a:p>
            <a:r>
              <a:rPr lang="en-US" b="1" dirty="0"/>
              <a:t>Word</a:t>
            </a:r>
            <a:r>
              <a:rPr lang="en-US" dirty="0"/>
              <a:t>		used by the speaker</a:t>
            </a:r>
          </a:p>
          <a:p>
            <a:r>
              <a:rPr lang="en-US" b="1" dirty="0"/>
              <a:t>Referent</a:t>
            </a:r>
            <a:r>
              <a:rPr lang="en-US" dirty="0"/>
              <a:t> 		identified by the word</a:t>
            </a:r>
          </a:p>
          <a:p>
            <a:r>
              <a:rPr lang="en-US" b="1" dirty="0"/>
              <a:t>Context</a:t>
            </a:r>
            <a:r>
              <a:rPr lang="en-US" dirty="0"/>
              <a:t>		consists of a family tree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child sees datapoints &amp; infers the meaning of kinship terms!</a:t>
            </a:r>
          </a:p>
          <a:p>
            <a:pPr lvl="1"/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BF1F6-0BCF-02A4-40D7-B1198809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0477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Hypothesis space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Hypothesis: set of people in a family from the point of view of the speaker.</a:t>
            </a:r>
          </a:p>
          <a:p>
            <a:pPr lvl="1"/>
            <a:r>
              <a:rPr lang="en-US" dirty="0"/>
              <a:t>37 possible people </a:t>
            </a:r>
          </a:p>
          <a:p>
            <a:pPr marL="0" indent="0">
              <a:buNone/>
            </a:pPr>
            <a:r>
              <a:rPr lang="en-US" dirty="0"/>
              <a:t>Numbered by </a:t>
            </a:r>
            <a:r>
              <a:rPr lang="en-US" i="1" dirty="0"/>
              <a:t>rank</a:t>
            </a:r>
            <a:r>
              <a:rPr lang="en-US" dirty="0"/>
              <a:t> of number of interactions with the learner: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EE1DE-ADDF-AD33-8249-66AA02D1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62" y="3364125"/>
            <a:ext cx="7698076" cy="277844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08E6-5E07-DC7B-296C-3CC41CD8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ADD13-1C31-16EA-44E8-4EF902905675}"/>
              </a:ext>
            </a:extLst>
          </p:cNvPr>
          <p:cNvSpPr/>
          <p:nvPr/>
        </p:nvSpPr>
        <p:spPr>
          <a:xfrm>
            <a:off x="6710438" y="5520267"/>
            <a:ext cx="343505" cy="566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E9839-D73F-D516-9A5E-040EA35EA746}"/>
              </a:ext>
            </a:extLst>
          </p:cNvPr>
          <p:cNvSpPr txBox="1"/>
          <p:nvPr/>
        </p:nvSpPr>
        <p:spPr>
          <a:xfrm>
            <a:off x="6405638" y="6081045"/>
            <a:ext cx="953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Learner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40168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PCFG &amp; induced prior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37CBF-371A-0E01-C004-FEF93307D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096000" y="2312085"/>
            <a:ext cx="4966229" cy="128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7785C-6EE4-ADB7-E818-B078FD778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29771" y="2312085"/>
            <a:ext cx="4966229" cy="1285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A524D0-73CD-BBDE-A710-B0F95F930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5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PCFG contains the following primitives: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53962-B847-ADCB-C571-CBEB68DC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694" y="4083040"/>
            <a:ext cx="6938611" cy="20956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CD436-0980-12F2-3242-0A35705A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87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88182-E872-175B-2CCD-D3325824C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1552" y="4252535"/>
            <a:ext cx="3845071" cy="9701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B3D0E57-A407-88FB-7253-CC337A150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10515600" cy="2832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The data is generated in one of two ways:</a:t>
                </a:r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hypothesis generates the datapoint</a:t>
                </a:r>
              </a:p>
              <a:p>
                <a:pPr marL="457200" lvl="1" indent="0">
                  <a:buNone/>
                </a:pPr>
                <a:r>
                  <a:rPr lang="en-US" dirty="0"/>
                  <a:t>	i.e., one of the people is sampled</a:t>
                </a:r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data is random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function: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B3D0E57-A407-88FB-7253-CC337A150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10515600" cy="2832485"/>
              </a:xfrm>
              <a:prstGeom prst="rect">
                <a:avLst/>
              </a:prstGeom>
              <a:blipFill>
                <a:blip r:embed="rId3"/>
                <a:stretch>
                  <a:fillRect l="-928" t="-30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1BCBF-6102-474E-0482-0EE85E9F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D552D-D0C1-DAE0-EC4A-2D13D8CD5242}"/>
              </a:ext>
            </a:extLst>
          </p:cNvPr>
          <p:cNvGrpSpPr/>
          <p:nvPr/>
        </p:nvGrpSpPr>
        <p:grpSpPr>
          <a:xfrm>
            <a:off x="4318687" y="4943959"/>
            <a:ext cx="2404569" cy="996129"/>
            <a:chOff x="3497276" y="5012242"/>
            <a:chExt cx="2404569" cy="9961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BC836C-764A-D3C0-1B75-0B45CFBC9B7C}"/>
                </a:ext>
              </a:extLst>
            </p:cNvPr>
            <p:cNvSpPr txBox="1"/>
            <p:nvPr/>
          </p:nvSpPr>
          <p:spPr>
            <a:xfrm>
              <a:off x="3497276" y="5639039"/>
              <a:ext cx="24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Whether </a:t>
              </a:r>
              <a:r>
                <a:rPr lang="en-US" i="1" dirty="0"/>
                <a:t>d</a:t>
              </a:r>
              <a:r>
                <a:rPr lang="en-US" dirty="0"/>
                <a:t> belongs to </a:t>
              </a:r>
              <a:r>
                <a:rPr lang="en-US" i="1" dirty="0"/>
                <a:t>h</a:t>
              </a:r>
              <a:endParaRPr lang="en-DE" i="1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D4DE7ED-A74C-FD25-32B3-BE7398F35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89" y="5012242"/>
              <a:ext cx="206644" cy="626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5E4B18-8882-B8B2-8453-1E5AC6FFA6A1}"/>
              </a:ext>
            </a:extLst>
          </p:cNvPr>
          <p:cNvGrpSpPr/>
          <p:nvPr/>
        </p:nvGrpSpPr>
        <p:grpSpPr>
          <a:xfrm>
            <a:off x="6858000" y="5186623"/>
            <a:ext cx="964944" cy="753408"/>
            <a:chOff x="6139912" y="5522419"/>
            <a:chExt cx="964944" cy="7534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2AEADD-4B97-A10B-B336-565D7681DE86}"/>
                </a:ext>
              </a:extLst>
            </p:cNvPr>
            <p:cNvSpPr txBox="1"/>
            <p:nvPr/>
          </p:nvSpPr>
          <p:spPr>
            <a:xfrm>
              <a:off x="6139912" y="5906495"/>
              <a:ext cx="964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</a:t>
              </a:r>
              <a:r>
                <a:rPr lang="en-US" i="1" dirty="0"/>
                <a:t>h</a:t>
              </a:r>
              <a:endParaRPr lang="en-DE" i="1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C9F7F0-D031-49C5-E430-0C57ED17D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5801" y="5522419"/>
              <a:ext cx="6583" cy="467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01105-F5BE-1E3E-33B5-B17650F2727F}"/>
              </a:ext>
            </a:extLst>
          </p:cNvPr>
          <p:cNvGrpSpPr/>
          <p:nvPr/>
        </p:nvGrpSpPr>
        <p:grpSpPr>
          <a:xfrm>
            <a:off x="7906544" y="5186623"/>
            <a:ext cx="1556452" cy="753408"/>
            <a:chOff x="7188456" y="5522419"/>
            <a:chExt cx="1556452" cy="7534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CB49C-A583-05B5-5709-D8A8DB0CAD23}"/>
                </a:ext>
              </a:extLst>
            </p:cNvPr>
            <p:cNvSpPr txBox="1"/>
            <p:nvPr/>
          </p:nvSpPr>
          <p:spPr>
            <a:xfrm>
              <a:off x="7188456" y="5906495"/>
              <a:ext cx="1556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domain</a:t>
              </a:r>
              <a:endParaRPr lang="en-DE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81CA02-E3F9-43CB-6421-B0365D34B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4345" y="5522419"/>
              <a:ext cx="6583" cy="467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6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EF28-22EB-9644-510A-21DE492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prob of acquiring true meaning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09061-04EC-EB7C-6A1D-B4AFB791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06" y="1733773"/>
            <a:ext cx="9571549" cy="47591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59EDA-1F18-A515-17BF-AD5E7BD4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99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1517</Words>
  <Application>Microsoft Office PowerPoint</Application>
  <PresentationFormat>Widescreen</PresentationFormat>
  <Paragraphs>313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Georgia</vt:lpstr>
      <vt:lpstr>Office Theme</vt:lpstr>
      <vt:lpstr>Part IV Case studies</vt:lpstr>
      <vt:lpstr>Intro &amp; structure</vt:lpstr>
      <vt:lpstr>Kinship - Mollica &amp; Piantadosi (2021) </vt:lpstr>
      <vt:lpstr>Kinships terms</vt:lpstr>
      <vt:lpstr>Kinships terms – Data</vt:lpstr>
      <vt:lpstr>Kinships terms – Hypothesis space</vt:lpstr>
      <vt:lpstr>PCFG &amp; induced prior</vt:lpstr>
      <vt:lpstr>Likelihood function</vt:lpstr>
      <vt:lpstr>Results – prob of acquiring true meaning</vt:lpstr>
      <vt:lpstr>Results - overextension</vt:lpstr>
      <vt:lpstr>Results</vt:lpstr>
      <vt:lpstr>Results</vt:lpstr>
      <vt:lpstr>Results</vt:lpstr>
      <vt:lpstr>Numbers - Piantadosi et al (2012) 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Visual concepts - Overlan et al (2017) </vt:lpstr>
      <vt:lpstr>Visual Concept Learning in an LoT</vt:lpstr>
      <vt:lpstr>A derivation &amp; some categories</vt:lpstr>
      <vt:lpstr>Experimental design</vt:lpstr>
      <vt:lpstr>Experimental results</vt:lpstr>
      <vt:lpstr>Experimental results</vt:lpstr>
      <vt:lpstr>Experimental results</vt:lpstr>
      <vt:lpstr>Experimental results</vt:lpstr>
      <vt:lpstr>Sequences - Planton et al (2021) </vt:lpstr>
      <vt:lpstr>Sequence Learning in an LoT</vt:lpstr>
      <vt:lpstr>Sequence Learning in an LoT</vt:lpstr>
      <vt:lpstr>Which set has most complex sequences?</vt:lpstr>
      <vt:lpstr>Sequence Learning in an LoT</vt:lpstr>
      <vt:lpstr>Sequence Learning in an LoT</vt:lpstr>
      <vt:lpstr>Taking stock</vt:lpstr>
      <vt:lpstr>The variety of applications of the pLoT</vt:lpstr>
      <vt:lpstr>The variety of applications of the pLoT</vt:lpstr>
      <vt:lpstr>The variety of applications of the pLoT</vt:lpstr>
      <vt:lpstr>The variety of applications of the pLoT</vt:lpstr>
      <vt:lpstr>The variety of applications of the pLoT</vt:lpstr>
      <vt:lpstr>Intro &amp; structure</vt:lpstr>
      <vt:lpstr>Discussion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Fausto Carcassi</dc:creator>
  <cp:lastModifiedBy>carcassi fausto</cp:lastModifiedBy>
  <cp:revision>529</cp:revision>
  <dcterms:created xsi:type="dcterms:W3CDTF">2022-03-28T11:58:41Z</dcterms:created>
  <dcterms:modified xsi:type="dcterms:W3CDTF">2023-08-11T11:29:05Z</dcterms:modified>
</cp:coreProperties>
</file>